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>
        <p:scale>
          <a:sx n="50" d="100"/>
          <a:sy n="50" d="100"/>
        </p:scale>
        <p:origin x="-1522" y="-9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9/25/2025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9009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6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188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89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09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7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4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28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9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2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3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3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57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51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2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7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7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7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9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71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3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65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58628311"/>
      </p:ext>
    </p:extLst>
  </p:cSld>
  <p:clrMapOvr>
    <a:masterClrMapping/>
  </p:clrMapOvr>
  <p:hf sldNu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92328439"/>
      </p:ext>
    </p:extLst>
  </p:cSld>
  <p:clrMapOvr>
    <a:masterClrMapping/>
  </p:clrMapOvr>
  <p:hf sldNu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3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32032447"/>
      </p:ext>
    </p:extLst>
  </p:cSld>
  <p:clrMapOvr>
    <a:masterClrMapping/>
  </p:clrMapOvr>
  <p:hf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5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32625717"/>
      </p:ext>
    </p:extLst>
  </p:cSld>
  <p:clrMapOvr>
    <a:masterClrMapping/>
  </p:clrMapOvr>
  <p:hf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8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89731652"/>
      </p:ext>
    </p:extLst>
  </p:cSld>
  <p:clrMapOvr>
    <a:masterClrMapping/>
  </p:clrMapOvr>
  <p:hf sldNu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0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04946228"/>
      </p:ext>
    </p:extLst>
  </p:cSld>
  <p:clrMapOvr>
    <a:masterClrMapping/>
  </p:clrMapOvr>
  <p:hf sldNu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2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64106852"/>
      </p:ext>
    </p:extLst>
  </p:cSld>
  <p:clrMapOvr>
    <a:masterClrMapping/>
  </p:clrMapOvr>
  <p:hf sldNu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3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6213169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4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5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56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04302441"/>
      </p:ext>
    </p:extLst>
  </p:cSld>
  <p:clrMapOvr>
    <a:masterClrMapping/>
  </p:clrMapOvr>
  <p:hf sldNu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7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33193018"/>
      </p:ext>
    </p:extLst>
  </p:cSld>
  <p:clrMapOvr>
    <a:masterClrMapping/>
  </p:clrMapOvr>
  <p:hf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99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5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43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7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8165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715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5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>
            <a:off x="793790" y="1295043"/>
            <a:ext cx="7556420" cy="28351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 dirty="0" err="1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SmartEdge</a:t>
            </a:r>
            <a:r>
              <a:rPr lang="en-US" altLang="zh-CN" sz="4450" b="0" i="0" u="none" strike="noStrike" kern="0" cap="none" spc="0" baseline="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 Access: AI-Based Offline Face Recognition Door Lock System Using ESP32-CAM</a:t>
            </a:r>
            <a:endParaRPr lang="zh-CN" altLang="en-US" sz="445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>
            <a:off x="1041436" y="4634637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75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1" name="Text box" descr="*#TXT_SIGN#*"/>
          <p:cNvSpPr txBox="1">
            <a:spLocks/>
          </p:cNvSpPr>
          <p:nvPr/>
        </p:nvSpPr>
        <p:spPr>
          <a:xfrm rot="3046">
            <a:off x="1042257" y="5714973"/>
            <a:ext cx="4539341" cy="876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Name : </a:t>
            </a:r>
            <a:r>
              <a:rPr lang="en-US" altLang="zh-CN" sz="2400" b="0" i="0" u="none" strike="noStrike" kern="0" cap="none" spc="0" baseline="0" dirty="0" err="1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Tanakala</a:t>
            </a: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 </a:t>
            </a:r>
            <a:r>
              <a:rPr lang="en-US" altLang="zh-CN" sz="2400" b="0" i="0" u="none" strike="noStrike" kern="0" cap="none" spc="0" baseline="0" dirty="0" err="1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Jagadeeswari</a:t>
            </a:r>
            <a:endParaRPr lang="en-US" altLang="zh-CN" sz="240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 Reg. no.323129512053</a:t>
            </a:r>
            <a:endParaRPr lang="zh-CN" altLang="en-US" sz="240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4328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>
            <a:spLocks/>
          </p:cNvSpPr>
          <p:nvPr/>
        </p:nvSpPr>
        <p:spPr>
          <a:xfrm>
            <a:off x="438506" y="344567"/>
            <a:ext cx="4165997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Future Enhancements &amp; Conclusion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7" name="Rectangle"/>
          <p:cNvSpPr>
            <a:spLocks/>
          </p:cNvSpPr>
          <p:nvPr/>
        </p:nvSpPr>
        <p:spPr>
          <a:xfrm>
            <a:off x="438506" y="924043"/>
            <a:ext cx="1997393" cy="2349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Planned Improvements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7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506" y="1299924"/>
            <a:ext cx="313253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9" name="Rectangle"/>
          <p:cNvSpPr>
            <a:spLocks/>
          </p:cNvSpPr>
          <p:nvPr/>
        </p:nvSpPr>
        <p:spPr>
          <a:xfrm>
            <a:off x="438506" y="1769745"/>
            <a:ext cx="1566267" cy="1958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Enhanced Imaging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0" name="Rectangle"/>
          <p:cNvSpPr>
            <a:spLocks/>
          </p:cNvSpPr>
          <p:nvPr/>
        </p:nvSpPr>
        <p:spPr>
          <a:xfrm>
            <a:off x="438506" y="2090857"/>
            <a:ext cx="6020752" cy="2003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IR illumination for superior low-light performance and liveness detection to prevent spoofing attacks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6" y="2541746"/>
            <a:ext cx="313253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2" name="Rectangle"/>
          <p:cNvSpPr>
            <a:spLocks/>
          </p:cNvSpPr>
          <p:nvPr/>
        </p:nvSpPr>
        <p:spPr>
          <a:xfrm>
            <a:off x="438506" y="3011566"/>
            <a:ext cx="1566267" cy="1958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 Integration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>
            <a:off x="438506" y="3332678"/>
            <a:ext cx="6020752" cy="2003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Mobile app for enrollment management and building system integration with expanded SD card storage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>
            <a:off x="6772632" y="924043"/>
            <a:ext cx="1879521" cy="2349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Success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>
            <a:off x="6772632" y="1284208"/>
            <a:ext cx="7426761" cy="4007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Successfully demonstrated the power of edge AI in real-world security applications through cost-effective, privacy-preserving access control.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>
            <a:off x="6772632" y="1797725"/>
            <a:ext cx="7426761" cy="400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The system achieves fast, accurate results whilst providing a compelling alternative to cloud-based solutions, proving that sophisticated AI can operate efficiently on embedded platforms.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7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2632" y="2339459"/>
            <a:ext cx="7426761" cy="74267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2639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>
            <a:off x="793790" y="2036087"/>
            <a:ext cx="4536518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Overview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ounded rectangle"/>
          <p:cNvSpPr>
            <a:spLocks/>
          </p:cNvSpPr>
          <p:nvPr/>
        </p:nvSpPr>
        <p:spPr>
          <a:xfrm>
            <a:off x="793790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22" name="Rectangle"/>
          <p:cNvSpPr>
            <a:spLocks/>
          </p:cNvSpPr>
          <p:nvPr/>
        </p:nvSpPr>
        <p:spPr>
          <a:xfrm>
            <a:off x="1028224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Challenge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" name="Rectangle"/>
          <p:cNvSpPr>
            <a:spLocks/>
          </p:cNvSpPr>
          <p:nvPr/>
        </p:nvSpPr>
        <p:spPr>
          <a:xfrm>
            <a:off x="1028224" y="3781544"/>
            <a:ext cx="3727490" cy="21774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access methods like keys, RFID cards, and PIN pads are vulnerable to theft, loss, duplication, and pose hygiene concerns in high-traffic environments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ounded rectangle"/>
          <p:cNvSpPr>
            <a:spLocks/>
          </p:cNvSpPr>
          <p:nvPr/>
        </p:nvSpPr>
        <p:spPr>
          <a:xfrm>
            <a:off x="5216962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25" name="Rectangle"/>
          <p:cNvSpPr>
            <a:spLocks/>
          </p:cNvSpPr>
          <p:nvPr/>
        </p:nvSpPr>
        <p:spPr>
          <a:xfrm>
            <a:off x="5451396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Solution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6" name="Rectangle"/>
          <p:cNvSpPr>
            <a:spLocks/>
          </p:cNvSpPr>
          <p:nvPr/>
        </p:nvSpPr>
        <p:spPr>
          <a:xfrm>
            <a:off x="5451396" y="3781544"/>
            <a:ext cx="3727490" cy="18145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AI-powered offline face recognition system using ESP32-CAM and ESP-WHO library that unlocks doors securely upon successful facial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ounded rectangle"/>
          <p:cNvSpPr>
            <a:spLocks/>
          </p:cNvSpPr>
          <p:nvPr/>
        </p:nvSpPr>
        <p:spPr>
          <a:xfrm>
            <a:off x="9640133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28" name="Rectangle"/>
          <p:cNvSpPr>
            <a:spLocks/>
          </p:cNvSpPr>
          <p:nvPr/>
        </p:nvSpPr>
        <p:spPr>
          <a:xfrm>
            <a:off x="9874568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Key Benefits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9" name="Rectangle"/>
          <p:cNvSpPr>
            <a:spLocks/>
          </p:cNvSpPr>
          <p:nvPr/>
        </p:nvSpPr>
        <p:spPr>
          <a:xfrm>
            <a:off x="9874568" y="3781544"/>
            <a:ext cx="3727490" cy="18145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Complete offline operation ensures enhanced privacy protection, ultra-low latency response, and superior power efficiency compared to cloud-based alternatives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8802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>
            <a:off x="783669" y="616505"/>
            <a:ext cx="8577977" cy="5597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Why Face Recognition for Access Control?</a:t>
            </a:r>
            <a:endParaRPr lang="zh-CN" altLang="en-US" sz="3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ounded rectangle"/>
          <p:cNvSpPr>
            <a:spLocks/>
          </p:cNvSpPr>
          <p:nvPr/>
        </p:nvSpPr>
        <p:spPr>
          <a:xfrm>
            <a:off x="783669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38" name="Rectangle"/>
          <p:cNvSpPr>
            <a:spLocks/>
          </p:cNvSpPr>
          <p:nvPr/>
        </p:nvSpPr>
        <p:spPr>
          <a:xfrm>
            <a:off x="1511260" y="1756767"/>
            <a:ext cx="2942153" cy="6996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Traditional Method Vulnerabilities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>
            <a:off x="1511260" y="2680216"/>
            <a:ext cx="2942153" cy="25078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Keys can be duplicated or stolen, RFID cards are susceptible to cloning and interception, while PIN pads suffer from shoulder surfing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ounded rectangle"/>
          <p:cNvSpPr>
            <a:spLocks/>
          </p:cNvSpPr>
          <p:nvPr/>
        </p:nvSpPr>
        <p:spPr>
          <a:xfrm>
            <a:off x="4733211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41" name="Rectangle"/>
          <p:cNvSpPr>
            <a:spLocks/>
          </p:cNvSpPr>
          <p:nvPr/>
        </p:nvSpPr>
        <p:spPr>
          <a:xfrm>
            <a:off x="5460802" y="1756767"/>
            <a:ext cx="2942153" cy="6996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Hygiene &amp; Convenience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>
            <a:off x="5460802" y="2680216"/>
            <a:ext cx="2942153" cy="214955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Touchless operation eliminates hygiene concerns in public spaces whilst providing seamless user experience without physical tokens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ounded rectangle"/>
          <p:cNvSpPr>
            <a:spLocks/>
          </p:cNvSpPr>
          <p:nvPr/>
        </p:nvSpPr>
        <p:spPr>
          <a:xfrm>
            <a:off x="783669" y="5635823"/>
            <a:ext cx="503753" cy="50375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44" name="Rectangle"/>
          <p:cNvSpPr>
            <a:spLocks/>
          </p:cNvSpPr>
          <p:nvPr/>
        </p:nvSpPr>
        <p:spPr>
          <a:xfrm>
            <a:off x="1511260" y="5712738"/>
            <a:ext cx="2799040" cy="349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Privacy-First Design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>
            <a:off x="1511260" y="6286381"/>
            <a:ext cx="6891695" cy="107477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Fully offline processing addresses privacy concerns of cloud-based systems while maintaining fast response times and reliability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46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6834" y="1679852"/>
            <a:ext cx="4897398" cy="48973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2512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>
            <a:off x="793790" y="804863"/>
            <a:ext cx="9547741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Literature Survey: Evolution of Access Control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4" name="Rounded rectangle"/>
          <p:cNvSpPr>
            <a:spLocks/>
          </p:cNvSpPr>
          <p:nvPr/>
        </p:nvSpPr>
        <p:spPr>
          <a:xfrm>
            <a:off x="7299960" y="1825466"/>
            <a:ext cx="30480" cy="5599271"/>
          </a:xfrm>
          <a:prstGeom prst="roundRect">
            <a:avLst>
              <a:gd name="adj" fmla="val 312560"/>
            </a:avLst>
          </a:prstGeom>
          <a:solidFill>
            <a:srgbClr val="000000">
              <a:alpha val="8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55" name="Rounded rectangle"/>
          <p:cNvSpPr>
            <a:spLocks/>
          </p:cNvSpPr>
          <p:nvPr/>
        </p:nvSpPr>
        <p:spPr>
          <a:xfrm>
            <a:off x="6410087" y="2065377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ap="flat" cmpd="sng">
            <a:noFill/>
            <a:prstDash val="solid"/>
            <a:miter/>
          </a:ln>
        </p:spPr>
      </p:sp>
      <p:sp>
        <p:nvSpPr>
          <p:cNvPr id="56" name="Rounded rectangle"/>
          <p:cNvSpPr>
            <a:spLocks/>
          </p:cNvSpPr>
          <p:nvPr/>
        </p:nvSpPr>
        <p:spPr>
          <a:xfrm>
            <a:off x="7060049" y="1825466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57" name="Rectangle"/>
          <p:cNvSpPr>
            <a:spLocks/>
          </p:cNvSpPr>
          <p:nvPr/>
        </p:nvSpPr>
        <p:spPr>
          <a:xfrm>
            <a:off x="7145118" y="1867972"/>
            <a:ext cx="340161" cy="4252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>
            <a:off x="3345894" y="190333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Mechanical Systems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Rectangle"/>
          <p:cNvSpPr>
            <a:spLocks/>
          </p:cNvSpPr>
          <p:nvPr/>
        </p:nvSpPr>
        <p:spPr>
          <a:xfrm>
            <a:off x="793790" y="2393752"/>
            <a:ext cx="538734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keys vulnerable to lock picking and unauthorised duplication, providing minimal security for modern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Rounded rectangle"/>
          <p:cNvSpPr>
            <a:spLocks/>
          </p:cNvSpPr>
          <p:nvPr/>
        </p:nvSpPr>
        <p:spPr>
          <a:xfrm>
            <a:off x="7539870" y="3426262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B2AAD2"/>
          </a:solidFill>
          <a:ln w="12700" cap="flat" cmpd="sng">
            <a:noFill/>
            <a:prstDash val="solid"/>
            <a:miter/>
          </a:ln>
        </p:spPr>
      </p:sp>
      <p:sp>
        <p:nvSpPr>
          <p:cNvPr id="61" name="Rounded rectangle"/>
          <p:cNvSpPr>
            <a:spLocks/>
          </p:cNvSpPr>
          <p:nvPr/>
        </p:nvSpPr>
        <p:spPr>
          <a:xfrm>
            <a:off x="7060049" y="3186350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62" name="Rectangle"/>
          <p:cNvSpPr>
            <a:spLocks/>
          </p:cNvSpPr>
          <p:nvPr/>
        </p:nvSpPr>
        <p:spPr>
          <a:xfrm>
            <a:off x="7145118" y="3228856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2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Rectangle"/>
          <p:cNvSpPr>
            <a:spLocks/>
          </p:cNvSpPr>
          <p:nvPr/>
        </p:nvSpPr>
        <p:spPr>
          <a:xfrm>
            <a:off x="8449270" y="326421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Electronic Access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4" name="Rectangle"/>
          <p:cNvSpPr>
            <a:spLocks/>
          </p:cNvSpPr>
          <p:nvPr/>
        </p:nvSpPr>
        <p:spPr>
          <a:xfrm>
            <a:off x="8449270" y="3754636"/>
            <a:ext cx="5387339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RFID and PIN systems improved convenience but introduced new vulnerabilities like cloning, interception,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ounded rectangle"/>
          <p:cNvSpPr>
            <a:spLocks/>
          </p:cNvSpPr>
          <p:nvPr/>
        </p:nvSpPr>
        <p:spPr>
          <a:xfrm>
            <a:off x="6410087" y="4599265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9AC0CA"/>
          </a:solidFill>
          <a:ln w="12700" cap="flat" cmpd="sng">
            <a:noFill/>
            <a:prstDash val="solid"/>
            <a:miter/>
          </a:ln>
        </p:spPr>
      </p:sp>
      <p:sp>
        <p:nvSpPr>
          <p:cNvPr id="66" name="Rounded rectangle"/>
          <p:cNvSpPr>
            <a:spLocks/>
          </p:cNvSpPr>
          <p:nvPr/>
        </p:nvSpPr>
        <p:spPr>
          <a:xfrm>
            <a:off x="7060049" y="4359354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67" name="Rectangle"/>
          <p:cNvSpPr>
            <a:spLocks/>
          </p:cNvSpPr>
          <p:nvPr/>
        </p:nvSpPr>
        <p:spPr>
          <a:xfrm>
            <a:off x="7145118" y="4401860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3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>
            <a:off x="3345894" y="443722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Biometric Revolution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>
            <a:off x="793790" y="4927640"/>
            <a:ext cx="538734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Fingerprint, iris, and face recognition offered higher security but faced challenges with accuracy, environmental conditions, and privacy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ounded rectangle"/>
          <p:cNvSpPr>
            <a:spLocks/>
          </p:cNvSpPr>
          <p:nvPr/>
        </p:nvSpPr>
        <p:spPr>
          <a:xfrm>
            <a:off x="7539870" y="5772269"/>
            <a:ext cx="680441" cy="30480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ap="flat" cmpd="sng">
            <a:noFill/>
            <a:prstDash val="solid"/>
            <a:miter/>
          </a:ln>
        </p:spPr>
      </p:sp>
      <p:sp>
        <p:nvSpPr>
          <p:cNvPr id="71" name="Rounded rectangle"/>
          <p:cNvSpPr>
            <a:spLocks/>
          </p:cNvSpPr>
          <p:nvPr/>
        </p:nvSpPr>
        <p:spPr>
          <a:xfrm>
            <a:off x="7060049" y="5532358"/>
            <a:ext cx="510301" cy="510301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72" name="Rectangle"/>
          <p:cNvSpPr>
            <a:spLocks/>
          </p:cNvSpPr>
          <p:nvPr/>
        </p:nvSpPr>
        <p:spPr>
          <a:xfrm>
            <a:off x="7145118" y="5574863"/>
            <a:ext cx="340161" cy="4252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4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3" name="Rectangle"/>
          <p:cNvSpPr>
            <a:spLocks/>
          </p:cNvSpPr>
          <p:nvPr/>
        </p:nvSpPr>
        <p:spPr>
          <a:xfrm>
            <a:off x="8449270" y="561022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Edge AI Era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4" name="Rectangle"/>
          <p:cNvSpPr>
            <a:spLocks/>
          </p:cNvSpPr>
          <p:nvPr/>
        </p:nvSpPr>
        <p:spPr>
          <a:xfrm>
            <a:off x="8449270" y="6100643"/>
            <a:ext cx="5387339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CNN-powered face recognition with local processing delivers superior accuracy whilst ensuring privacy and low latency response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5837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35039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2" name="Rectangle"/>
          <p:cNvSpPr>
            <a:spLocks/>
          </p:cNvSpPr>
          <p:nvPr/>
        </p:nvSpPr>
        <p:spPr>
          <a:xfrm>
            <a:off x="6280189" y="953214"/>
            <a:ext cx="4536519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System Architecture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3" name="Rectangle"/>
          <p:cNvSpPr>
            <a:spLocks/>
          </p:cNvSpPr>
          <p:nvPr/>
        </p:nvSpPr>
        <p:spPr>
          <a:xfrm>
            <a:off x="6280189" y="1775341"/>
            <a:ext cx="226814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01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>
            <a:off x="6280189" y="2130385"/>
            <a:ext cx="3664743" cy="30479"/>
          </a:xfrm>
          <a:prstGeom prst="rect">
            <a:avLst/>
          </a:prstGeom>
          <a:solidFill>
            <a:srgbClr val="E1C2C2"/>
          </a:solidFill>
          <a:ln w="12700" cap="flat" cmpd="sng">
            <a:noFill/>
            <a:prstDash val="solid"/>
            <a:miter/>
          </a:ln>
        </p:spPr>
      </p:sp>
      <p:sp>
        <p:nvSpPr>
          <p:cNvPr id="85" name="Rectangle"/>
          <p:cNvSpPr>
            <a:spLocks/>
          </p:cNvSpPr>
          <p:nvPr/>
        </p:nvSpPr>
        <p:spPr>
          <a:xfrm>
            <a:off x="6280189" y="2304693"/>
            <a:ext cx="3664743" cy="7086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Image Capture &amp; Processing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6" name="Rectangle"/>
          <p:cNvSpPr>
            <a:spLocks/>
          </p:cNvSpPr>
          <p:nvPr/>
        </p:nvSpPr>
        <p:spPr>
          <a:xfrm>
            <a:off x="6280189" y="3149441"/>
            <a:ext cx="3664743" cy="18145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ESP32-CAM captures facial images and performs real-time detection using integrated ESP-WHO library for accurate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7" name="Rectangle"/>
          <p:cNvSpPr>
            <a:spLocks/>
          </p:cNvSpPr>
          <p:nvPr/>
        </p:nvSpPr>
        <p:spPr>
          <a:xfrm>
            <a:off x="10171747" y="1775341"/>
            <a:ext cx="226814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02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8" name="Rectangle"/>
          <p:cNvSpPr>
            <a:spLocks/>
          </p:cNvSpPr>
          <p:nvPr/>
        </p:nvSpPr>
        <p:spPr>
          <a:xfrm>
            <a:off x="10171747" y="2130385"/>
            <a:ext cx="3664862" cy="30479"/>
          </a:xfrm>
          <a:prstGeom prst="rect">
            <a:avLst/>
          </a:prstGeom>
          <a:solidFill>
            <a:srgbClr val="CCC4EC"/>
          </a:solidFill>
          <a:ln w="12700" cap="flat" cmpd="sng">
            <a:noFill/>
            <a:prstDash val="solid"/>
            <a:miter/>
          </a:ln>
        </p:spPr>
      </p:sp>
      <p:sp>
        <p:nvSpPr>
          <p:cNvPr id="89" name="Rectangle"/>
          <p:cNvSpPr>
            <a:spLocks/>
          </p:cNvSpPr>
          <p:nvPr/>
        </p:nvSpPr>
        <p:spPr>
          <a:xfrm>
            <a:off x="10171747" y="2304693"/>
            <a:ext cx="3260765" cy="35433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Local Template Matching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ectangle"/>
          <p:cNvSpPr>
            <a:spLocks/>
          </p:cNvSpPr>
          <p:nvPr/>
        </p:nvSpPr>
        <p:spPr>
          <a:xfrm>
            <a:off x="10171747" y="2795110"/>
            <a:ext cx="3664862" cy="1451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Extracted facial features are compared against locally stored authorised user templates in secure onboard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1" name="Rectangle"/>
          <p:cNvSpPr>
            <a:spLocks/>
          </p:cNvSpPr>
          <p:nvPr/>
        </p:nvSpPr>
        <p:spPr>
          <a:xfrm>
            <a:off x="6280189" y="5360789"/>
            <a:ext cx="226814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03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2" name="Rectangle"/>
          <p:cNvSpPr>
            <a:spLocks/>
          </p:cNvSpPr>
          <p:nvPr/>
        </p:nvSpPr>
        <p:spPr>
          <a:xfrm>
            <a:off x="6280189" y="5715833"/>
            <a:ext cx="7556420" cy="30480"/>
          </a:xfrm>
          <a:prstGeom prst="rect">
            <a:avLst/>
          </a:prstGeom>
          <a:solidFill>
            <a:srgbClr val="B4DAE4"/>
          </a:solidFill>
          <a:ln w="12700" cap="flat" cmpd="sng">
            <a:noFill/>
            <a:prstDash val="solid"/>
            <a:miter/>
          </a:ln>
        </p:spPr>
      </p:sp>
      <p:sp>
        <p:nvSpPr>
          <p:cNvPr id="93" name="Rectangle"/>
          <p:cNvSpPr>
            <a:spLocks/>
          </p:cNvSpPr>
          <p:nvPr/>
        </p:nvSpPr>
        <p:spPr>
          <a:xfrm>
            <a:off x="6280189" y="5890141"/>
            <a:ext cx="3130748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Control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>
            <a:off x="6280189" y="6380559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Upon successful recognition within threshold parameters, relay module triggers electronic door lock to grant secure access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08794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258794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2" name="Rectangle"/>
          <p:cNvSpPr>
            <a:spLocks/>
          </p:cNvSpPr>
          <p:nvPr/>
        </p:nvSpPr>
        <p:spPr>
          <a:xfrm>
            <a:off x="658654" y="2870240"/>
            <a:ext cx="6037183" cy="4705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&amp; Software Components</a:t>
            </a:r>
            <a:endParaRPr lang="zh-CN" altLang="en-US" sz="2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3" name="Rectangle"/>
          <p:cNvSpPr>
            <a:spLocks/>
          </p:cNvSpPr>
          <p:nvPr/>
        </p:nvSpPr>
        <p:spPr>
          <a:xfrm>
            <a:off x="658654" y="3740587"/>
            <a:ext cx="3162895" cy="3527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Specifications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Rounded rectangle"/>
          <p:cNvSpPr>
            <a:spLocks/>
          </p:cNvSpPr>
          <p:nvPr/>
        </p:nvSpPr>
        <p:spPr>
          <a:xfrm>
            <a:off x="658654" y="4305062"/>
            <a:ext cx="6426994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E1C2C2"/>
            </a:solidFill>
            <a:prstDash val="solid"/>
            <a:round/>
          </a:ln>
          <a:effectLst>
            <a:outerShdw dist="16510" dir="2700000" algn="bl" rotWithShape="0">
              <a:srgbClr val="E1C2C2">
                <a:alpha val="99607"/>
              </a:srgbClr>
            </a:outerShdw>
          </a:effectLst>
        </p:spPr>
      </p:sp>
      <p:sp>
        <p:nvSpPr>
          <p:cNvPr id="105" name="Rectangle"/>
          <p:cNvSpPr>
            <a:spLocks/>
          </p:cNvSpPr>
          <p:nvPr/>
        </p:nvSpPr>
        <p:spPr>
          <a:xfrm>
            <a:off x="869633" y="4516041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ESP32-CAM Module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>
            <a:off x="869633" y="4998244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Dual-core MCU with OV2640 camera sensor and PSRAM for efficient image processing and storage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ounded rectangle"/>
          <p:cNvSpPr>
            <a:spLocks/>
          </p:cNvSpPr>
          <p:nvPr/>
        </p:nvSpPr>
        <p:spPr>
          <a:xfrm>
            <a:off x="658654" y="5999559"/>
            <a:ext cx="6426994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CCC4EC"/>
            </a:solidFill>
            <a:prstDash val="solid"/>
            <a:round/>
          </a:ln>
          <a:effectLst>
            <a:outerShdw dist="16510" dir="2700000" algn="bl" rotWithShape="0">
              <a:srgbClr val="CCC4EC">
                <a:alpha val="99607"/>
              </a:srgbClr>
            </a:outerShdw>
          </a:effectLst>
        </p:spPr>
      </p:sp>
      <p:sp>
        <p:nvSpPr>
          <p:cNvPr id="108" name="Rectangle"/>
          <p:cNvSpPr>
            <a:spLocks/>
          </p:cNvSpPr>
          <p:nvPr/>
        </p:nvSpPr>
        <p:spPr>
          <a:xfrm>
            <a:off x="869633" y="6210538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Control &amp; Power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>
            <a:off x="869633" y="6692741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Relay module for door lock control with 5V DC power supply ensuring stable operation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>
            <a:off x="7552373" y="3740587"/>
            <a:ext cx="2823210" cy="3527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Stack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ounded rectangle"/>
          <p:cNvSpPr>
            <a:spLocks/>
          </p:cNvSpPr>
          <p:nvPr/>
        </p:nvSpPr>
        <p:spPr>
          <a:xfrm>
            <a:off x="7552373" y="4305062"/>
            <a:ext cx="6426993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E1C2C2"/>
            </a:solidFill>
            <a:prstDash val="solid"/>
            <a:round/>
          </a:ln>
          <a:effectLst>
            <a:outerShdw dist="16510" dir="2700000" algn="bl" rotWithShape="0">
              <a:srgbClr val="E1C2C2">
                <a:alpha val="99607"/>
              </a:srgbClr>
            </a:outerShdw>
          </a:effectLst>
        </p:spPr>
      </p:sp>
      <p:sp>
        <p:nvSpPr>
          <p:cNvPr id="112" name="Rectangle"/>
          <p:cNvSpPr>
            <a:spLocks/>
          </p:cNvSpPr>
          <p:nvPr/>
        </p:nvSpPr>
        <p:spPr>
          <a:xfrm>
            <a:off x="7763351" y="4516041"/>
            <a:ext cx="2888336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Development Environment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>
            <a:off x="7763351" y="4998244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Arduino IDE with C++ programming and ESP-WHO library integration for face detection and recognition algorithms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ounded rectangle"/>
          <p:cNvSpPr>
            <a:spLocks/>
          </p:cNvSpPr>
          <p:nvPr/>
        </p:nvSpPr>
        <p:spPr>
          <a:xfrm>
            <a:off x="7552373" y="5999559"/>
            <a:ext cx="6426993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CCC4EC"/>
            </a:solidFill>
            <a:prstDash val="solid"/>
            <a:round/>
          </a:ln>
          <a:effectLst>
            <a:outerShdw dist="16510" dir="2700000" algn="bl" rotWithShape="0">
              <a:srgbClr val="CCC4EC">
                <a:alpha val="99607"/>
              </a:srgbClr>
            </a:outerShdw>
          </a:effectLst>
        </p:spPr>
      </p:sp>
      <p:sp>
        <p:nvSpPr>
          <p:cNvPr id="115" name="Rectangle"/>
          <p:cNvSpPr>
            <a:spLocks/>
          </p:cNvSpPr>
          <p:nvPr/>
        </p:nvSpPr>
        <p:spPr>
          <a:xfrm>
            <a:off x="7763351" y="6210538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Framework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6" name="Rectangle"/>
          <p:cNvSpPr>
            <a:spLocks/>
          </p:cNvSpPr>
          <p:nvPr/>
        </p:nvSpPr>
        <p:spPr>
          <a:xfrm>
            <a:off x="7763351" y="6692741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environment for workflow validation and system performance evaluation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3074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31187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4" name="Rectangle"/>
          <p:cNvSpPr>
            <a:spLocks/>
          </p:cNvSpPr>
          <p:nvPr/>
        </p:nvSpPr>
        <p:spPr>
          <a:xfrm>
            <a:off x="793790" y="3469838"/>
            <a:ext cx="6372820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Face Recognition Process Flow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790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>
            <a:off x="1020603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Enrollment Phase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>
            <a:off x="1020603" y="5916454"/>
            <a:ext cx="3893938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Multiple face images captured, feature vectors extracted using ESP-WHO, then averaged to create unique template stored locally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8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1356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9" name="Rectangle"/>
          <p:cNvSpPr>
            <a:spLocks/>
          </p:cNvSpPr>
          <p:nvPr/>
        </p:nvSpPr>
        <p:spPr>
          <a:xfrm>
            <a:off x="5368171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Detection &amp; Analysis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>
            <a:off x="5368171" y="5916454"/>
            <a:ext cx="3893938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Real-time face detection extracts features from live camera feed for comparison against enrolled user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31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8924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2" name="Rectangle"/>
          <p:cNvSpPr>
            <a:spLocks/>
          </p:cNvSpPr>
          <p:nvPr/>
        </p:nvSpPr>
        <p:spPr>
          <a:xfrm>
            <a:off x="9715738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Rectangle"/>
          <p:cNvSpPr>
            <a:spLocks/>
          </p:cNvSpPr>
          <p:nvPr/>
        </p:nvSpPr>
        <p:spPr>
          <a:xfrm>
            <a:off x="9715738" y="5916454"/>
            <a:ext cx="3893939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Template matching within threshold parameters triggers door unlock, maintaining privacy through offline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2937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>
            <a:spLocks/>
          </p:cNvSpPr>
          <p:nvPr/>
        </p:nvSpPr>
        <p:spPr>
          <a:xfrm>
            <a:off x="740331" y="581739"/>
            <a:ext cx="5868353" cy="5288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Implementation &amp; Integration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1" name="Rounded rectangle"/>
          <p:cNvSpPr>
            <a:spLocks/>
          </p:cNvSpPr>
          <p:nvPr/>
        </p:nvSpPr>
        <p:spPr>
          <a:xfrm>
            <a:off x="740331" y="1698784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E1C2C2"/>
          </a:solidFill>
          <a:ln w="12700" cap="flat" cmpd="sng">
            <a:noFill/>
            <a:prstDash val="solid"/>
            <a:miter/>
          </a:ln>
        </p:spPr>
      </p:sp>
      <p:sp>
        <p:nvSpPr>
          <p:cNvPr id="142" name="Rectangle"/>
          <p:cNvSpPr>
            <a:spLocks/>
          </p:cNvSpPr>
          <p:nvPr/>
        </p:nvSpPr>
        <p:spPr>
          <a:xfrm>
            <a:off x="1057513" y="1586389"/>
            <a:ext cx="2644258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Integration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>
            <a:off x="1057513" y="2128361"/>
            <a:ext cx="5999678" cy="6769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Systematic connection of ESP32-CAM to relay module and electronic door lock with proper power distribution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ounded rectangle"/>
          <p:cNvSpPr>
            <a:spLocks/>
          </p:cNvSpPr>
          <p:nvPr/>
        </p:nvSpPr>
        <p:spPr>
          <a:xfrm>
            <a:off x="740331" y="3340775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CCC4EC"/>
          </a:solidFill>
          <a:ln w="12700" cap="flat" cmpd="sng">
            <a:noFill/>
            <a:prstDash val="solid"/>
            <a:miter/>
          </a:ln>
        </p:spPr>
      </p:sp>
      <p:sp>
        <p:nvSpPr>
          <p:cNvPr id="145" name="Rectangle"/>
          <p:cNvSpPr>
            <a:spLocks/>
          </p:cNvSpPr>
          <p:nvPr/>
        </p:nvSpPr>
        <p:spPr>
          <a:xfrm>
            <a:off x="1057513" y="3228379"/>
            <a:ext cx="2842260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Configuration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6" name="Rectangle"/>
          <p:cNvSpPr>
            <a:spLocks/>
          </p:cNvSpPr>
          <p:nvPr/>
        </p:nvSpPr>
        <p:spPr>
          <a:xfrm>
            <a:off x="1057513" y="3770352"/>
            <a:ext cx="5999678" cy="6769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Camera initialisation and ESP-WHO library integration within Arduino IDE development environment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Rounded rectangle"/>
          <p:cNvSpPr>
            <a:spLocks/>
          </p:cNvSpPr>
          <p:nvPr/>
        </p:nvSpPr>
        <p:spPr>
          <a:xfrm>
            <a:off x="740331" y="4982766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B4DAE4"/>
          </a:solidFill>
          <a:ln w="12700" cap="flat" cmpd="sng">
            <a:noFill/>
            <a:prstDash val="solid"/>
            <a:miter/>
          </a:ln>
        </p:spPr>
      </p:sp>
      <p:sp>
        <p:nvSpPr>
          <p:cNvPr id="148" name="Rectangle"/>
          <p:cNvSpPr>
            <a:spLocks/>
          </p:cNvSpPr>
          <p:nvPr/>
        </p:nvSpPr>
        <p:spPr>
          <a:xfrm>
            <a:off x="1057513" y="4870371"/>
            <a:ext cx="2644258" cy="33051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Protocol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9" name="Rectangle"/>
          <p:cNvSpPr>
            <a:spLocks/>
          </p:cNvSpPr>
          <p:nvPr/>
        </p:nvSpPr>
        <p:spPr>
          <a:xfrm>
            <a:off x="1057513" y="5412343"/>
            <a:ext cx="5999678" cy="6769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validates complete workflow before deployment with comprehensive relay logic testing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5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0828" y="1586389"/>
            <a:ext cx="6316860" cy="6316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9629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"/>
          <p:cNvSpPr>
            <a:spLocks/>
          </p:cNvSpPr>
          <p:nvPr/>
        </p:nvSpPr>
        <p:spPr>
          <a:xfrm>
            <a:off x="793790" y="1883688"/>
            <a:ext cx="7132796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Performance Results &amp; Evaluation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>
            <a:off x="793790" y="3017639"/>
            <a:ext cx="3048000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&gt;90%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ectangle"/>
          <p:cNvSpPr>
            <a:spLocks/>
          </p:cNvSpPr>
          <p:nvPr/>
        </p:nvSpPr>
        <p:spPr>
          <a:xfrm>
            <a:off x="793790" y="4049435"/>
            <a:ext cx="3048000" cy="708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Good Lighting Accuracy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0" name="Rectangle"/>
          <p:cNvSpPr>
            <a:spLocks/>
          </p:cNvSpPr>
          <p:nvPr/>
        </p:nvSpPr>
        <p:spPr>
          <a:xfrm>
            <a:off x="793790" y="4894183"/>
            <a:ext cx="3048000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Excellent recognition performance under optimal illumination conditions with reliable user distinction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1" name="Rectangle"/>
          <p:cNvSpPr>
            <a:spLocks/>
          </p:cNvSpPr>
          <p:nvPr/>
        </p:nvSpPr>
        <p:spPr>
          <a:xfrm>
            <a:off x="4125278" y="3017639"/>
            <a:ext cx="3048119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~80%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>
            <a:off x="4132302" y="4049435"/>
            <a:ext cx="3034070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Low Light Performance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>
            <a:off x="4125278" y="4539853"/>
            <a:ext cx="3048119" cy="1451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Maintained accuracy in challenging lighting environments demonstrating system robustness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ectangle"/>
          <p:cNvSpPr>
            <a:spLocks/>
          </p:cNvSpPr>
          <p:nvPr/>
        </p:nvSpPr>
        <p:spPr>
          <a:xfrm>
            <a:off x="7456883" y="3017639"/>
            <a:ext cx="3048118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&lt;2s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5" name="Rectangle"/>
          <p:cNvSpPr>
            <a:spLocks/>
          </p:cNvSpPr>
          <p:nvPr/>
        </p:nvSpPr>
        <p:spPr>
          <a:xfrm>
            <a:off x="7563326" y="40494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Response Time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6" name="Rectangle"/>
          <p:cNvSpPr>
            <a:spLocks/>
          </p:cNvSpPr>
          <p:nvPr/>
        </p:nvSpPr>
        <p:spPr>
          <a:xfrm>
            <a:off x="7456883" y="4539853"/>
            <a:ext cx="3048118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Ultra-fast detection to unlock sequence ensuring seamless user experience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>
            <a:off x="10788491" y="3017639"/>
            <a:ext cx="3048118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160mA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>
            <a:off x="10788491" y="4049435"/>
            <a:ext cx="3048118" cy="708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Peak Power Consumption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ectangle"/>
          <p:cNvSpPr>
            <a:spLocks/>
          </p:cNvSpPr>
          <p:nvPr/>
        </p:nvSpPr>
        <p:spPr>
          <a:xfrm>
            <a:off x="10788491" y="4894183"/>
            <a:ext cx="3048118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Efficient power usage suitable for battery-powered deployment scenarios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2633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15</TotalTime>
  <Words>662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 K Rao</cp:lastModifiedBy>
  <cp:revision>2</cp:revision>
  <dcterms:created xsi:type="dcterms:W3CDTF">2025-09-17T10:41:09Z</dcterms:created>
  <dcterms:modified xsi:type="dcterms:W3CDTF">2025-09-25T08:44:42Z</dcterms:modified>
</cp:coreProperties>
</file>